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9"/>
  </p:notesMasterIdLst>
  <p:sldIdLst>
    <p:sldId id="256" r:id="rId2"/>
    <p:sldId id="257" r:id="rId3"/>
    <p:sldId id="258" r:id="rId4"/>
    <p:sldId id="291" r:id="rId5"/>
    <p:sldId id="292" r:id="rId6"/>
    <p:sldId id="259" r:id="rId7"/>
    <p:sldId id="260" r:id="rId8"/>
    <p:sldId id="261" r:id="rId9"/>
    <p:sldId id="281" r:id="rId10"/>
    <p:sldId id="264" r:id="rId11"/>
    <p:sldId id="262" r:id="rId12"/>
    <p:sldId id="26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80" r:id="rId23"/>
    <p:sldId id="279" r:id="rId24"/>
    <p:sldId id="274" r:id="rId25"/>
    <p:sldId id="275" r:id="rId26"/>
    <p:sldId id="276" r:id="rId27"/>
    <p:sldId id="277" r:id="rId28"/>
    <p:sldId id="278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E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3F016-6E7D-422D-A070-1524BD2B9619}" type="datetimeFigureOut">
              <a:rPr lang="en-US" smtClean="0"/>
              <a:t>21.05.2012.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BBBF0-44A5-4E51-9529-03DBEED0D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7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FBBBF0-44A5-4E51-9529-03DBEED0D7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43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077200" y="64008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5C8C192-1BC8-47E0-9878-198A32FC893D}" type="slidenum">
              <a:rPr lang="en-US" smtClean="0"/>
              <a:pPr/>
              <a:t>‹#›</a:t>
            </a:fld>
            <a:r>
              <a:rPr lang="en-US" dirty="0" smtClean="0"/>
              <a:t>/37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715000" y="6400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vm@etf.bg.ac.rs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21.05.2012.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Dual Data Cache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Veljko</a:t>
            </a:r>
            <a:r>
              <a:rPr lang="en-US" dirty="0" smtClean="0"/>
              <a:t> </a:t>
            </a:r>
            <a:r>
              <a:rPr lang="en-US" dirty="0" err="1" smtClean="0"/>
              <a:t>Milutinovic</a:t>
            </a:r>
            <a:endParaRPr lang="en-US" dirty="0" smtClean="0"/>
          </a:p>
          <a:p>
            <a:r>
              <a:rPr lang="en-US" dirty="0" smtClean="0"/>
              <a:t>vm@etf.bg.ac.rs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10196" y="4191000"/>
            <a:ext cx="746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320E04"/>
                </a:solidFill>
              </a:rPr>
              <a:t>University of Belgrade</a:t>
            </a:r>
          </a:p>
          <a:p>
            <a:pPr algn="ctr"/>
            <a:r>
              <a:rPr lang="en-US" sz="2800" dirty="0" smtClean="0">
                <a:solidFill>
                  <a:srgbClr val="320E04"/>
                </a:solidFill>
              </a:rPr>
              <a:t>School of Electrical Engineering</a:t>
            </a:r>
          </a:p>
          <a:p>
            <a:pPr algn="ctr"/>
            <a:r>
              <a:rPr lang="en-US" sz="2800" dirty="0" smtClean="0">
                <a:solidFill>
                  <a:srgbClr val="320E04"/>
                </a:solidFill>
              </a:rPr>
              <a:t>Department for Computer Engineering</a:t>
            </a:r>
            <a:endParaRPr lang="en-US" sz="2800" dirty="0">
              <a:solidFill>
                <a:srgbClr val="320E0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68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Uniprocessor Compiler-Not-assisted</a:t>
            </a:r>
            <a:br>
              <a:rPr lang="en-US" dirty="0" smtClean="0"/>
            </a:br>
            <a:r>
              <a:rPr lang="en-US" dirty="0" smtClean="0"/>
              <a:t>(GUN)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30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Dual Data Cache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Created in order to resolve four main issues,</a:t>
            </a:r>
            <a:br>
              <a:rPr lang="en-US" sz="2400" dirty="0" smtClean="0"/>
            </a:br>
            <a:r>
              <a:rPr lang="en-US" sz="2400" dirty="0" smtClean="0"/>
              <a:t>regarding data cache design:</a:t>
            </a:r>
          </a:p>
          <a:p>
            <a:pPr lvl="1"/>
            <a:r>
              <a:rPr lang="en-US" dirty="0" smtClean="0"/>
              <a:t>Large working sets</a:t>
            </a:r>
          </a:p>
          <a:p>
            <a:pPr lvl="1"/>
            <a:r>
              <a:rPr lang="en-US" dirty="0" smtClean="0"/>
              <a:t>Pollution due to non-unit stride</a:t>
            </a:r>
          </a:p>
          <a:p>
            <a:pPr lvl="1"/>
            <a:r>
              <a:rPr lang="en-US" dirty="0" smtClean="0"/>
              <a:t>Interferences</a:t>
            </a:r>
          </a:p>
          <a:p>
            <a:pPr lvl="1"/>
            <a:r>
              <a:rPr lang="en-US" dirty="0" smtClean="0"/>
              <a:t>Prefetching</a:t>
            </a:r>
          </a:p>
          <a:p>
            <a:r>
              <a:rPr lang="en-US" sz="2800" dirty="0" smtClean="0"/>
              <a:t>Simulation results show better performance </a:t>
            </a:r>
            <a:br>
              <a:rPr lang="en-US" sz="2800" dirty="0" smtClean="0"/>
            </a:br>
            <a:r>
              <a:rPr lang="en-US" sz="2800" dirty="0" smtClean="0"/>
              <a:t>compared to conventional cache systems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01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Dual Data Cache (2)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041" y="1447800"/>
            <a:ext cx="3477918" cy="357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19200" y="510540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Dual Data Cache system.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CPU – central processing unit; SC – spatial sub-cache; TC - temporal sub-cache; LPT – locality prediction table.</a:t>
            </a:r>
          </a:p>
        </p:txBody>
      </p:sp>
    </p:spTree>
    <p:extLst>
      <p:ext uri="{BB962C8B-B14F-4D97-AF65-F5344CB8AC3E}">
        <p14:creationId xmlns:p14="http://schemas.microsoft.com/office/powerpoint/2010/main" val="124047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Split Temporal/Spatial </a:t>
            </a:r>
            <a:br>
              <a:rPr lang="en-US" dirty="0" smtClean="0"/>
            </a:br>
            <a:r>
              <a:rPr lang="en-US" dirty="0" smtClean="0"/>
              <a:t>Data Cache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 to reduce cache size </a:t>
            </a:r>
            <a:br>
              <a:rPr lang="en-US" dirty="0" smtClean="0"/>
            </a:br>
            <a:r>
              <a:rPr lang="en-US" dirty="0" smtClean="0"/>
              <a:t>and power consumption</a:t>
            </a:r>
          </a:p>
          <a:p>
            <a:r>
              <a:rPr lang="en-US" dirty="0" smtClean="0"/>
              <a:t>Possibility to improve performance </a:t>
            </a:r>
            <a:br>
              <a:rPr lang="en-US" dirty="0" smtClean="0"/>
            </a:br>
            <a:r>
              <a:rPr lang="en-US" dirty="0" smtClean="0"/>
              <a:t>by using compile-time and profile-time algorithms</a:t>
            </a:r>
          </a:p>
          <a:p>
            <a:r>
              <a:rPr lang="en-US" dirty="0" smtClean="0"/>
              <a:t>Performance similar to conventional cache systems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Split Temporal/Spatial </a:t>
            </a:r>
            <a:br>
              <a:rPr lang="en-US" dirty="0"/>
            </a:br>
            <a:r>
              <a:rPr lang="en-US" dirty="0"/>
              <a:t>Data </a:t>
            </a:r>
            <a:r>
              <a:rPr lang="en-US" dirty="0" smtClean="0"/>
              <a:t>Cache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Split Temporal Spatial cache system.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MM – main memory; CPU – central processing unit; SC – spatial sub-cache with prefetching mechanism; TC L1 and TC L2– the first and second level of the temporal sub-cache; TAG – unit for dynamic tagging/retagging data.</a:t>
            </a:r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585912"/>
            <a:ext cx="3168650" cy="3533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755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Uniprocessor Compiler-assisted</a:t>
            </a:r>
            <a:br>
              <a:rPr lang="en-US" dirty="0" smtClean="0"/>
            </a:br>
            <a:r>
              <a:rPr lang="en-US" dirty="0" smtClean="0"/>
              <a:t>(GUC)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1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Northwestern Solution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Mixed software/hardware technique</a:t>
            </a:r>
          </a:p>
          <a:p>
            <a:r>
              <a:rPr lang="en-US" dirty="0" smtClean="0"/>
              <a:t>Compiler inserts instructions </a:t>
            </a:r>
            <a:br>
              <a:rPr lang="en-US" dirty="0" smtClean="0"/>
            </a:br>
            <a:r>
              <a:rPr lang="en-US" dirty="0" smtClean="0"/>
              <a:t>to turn on/off hardware</a:t>
            </a:r>
            <a:br>
              <a:rPr lang="en-US" dirty="0" smtClean="0"/>
            </a:br>
            <a:r>
              <a:rPr lang="en-US" dirty="0" smtClean="0"/>
              <a:t>based on selective caching</a:t>
            </a:r>
          </a:p>
          <a:p>
            <a:r>
              <a:rPr lang="en-US" sz="2600" dirty="0" smtClean="0"/>
              <a:t>Better performance than other pure-hardware</a:t>
            </a:r>
            <a:br>
              <a:rPr lang="en-US" sz="2600" dirty="0" smtClean="0"/>
            </a:br>
            <a:r>
              <a:rPr lang="en-US" sz="2600" dirty="0" smtClean="0"/>
              <a:t>and pure software techniques</a:t>
            </a:r>
          </a:p>
          <a:p>
            <a:r>
              <a:rPr lang="en-US" dirty="0" smtClean="0"/>
              <a:t>Same size and power consumption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1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Northwestern </a:t>
            </a:r>
            <a:r>
              <a:rPr lang="en-US" dirty="0" smtClean="0"/>
              <a:t>Solution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Northwestern solution.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CPU </a:t>
            </a:r>
            <a:r>
              <a:rPr lang="en-US" dirty="0" smtClean="0"/>
              <a:t>- </a:t>
            </a:r>
            <a:r>
              <a:rPr lang="en-US" dirty="0"/>
              <a:t>central processing unit, CC </a:t>
            </a:r>
            <a:r>
              <a:rPr lang="en-US" dirty="0" smtClean="0"/>
              <a:t>- </a:t>
            </a:r>
            <a:r>
              <a:rPr lang="en-US" dirty="0"/>
              <a:t>conventional cache, SB </a:t>
            </a:r>
            <a:r>
              <a:rPr lang="en-US" dirty="0" smtClean="0"/>
              <a:t>- </a:t>
            </a:r>
            <a:r>
              <a:rPr lang="en-US" dirty="0"/>
              <a:t>small FIFO buffer, SF </a:t>
            </a:r>
            <a:r>
              <a:rPr lang="en-US" dirty="0" smtClean="0"/>
              <a:t>- </a:t>
            </a:r>
            <a:r>
              <a:rPr lang="en-US" dirty="0"/>
              <a:t>unit for detection of data frequency access and if data exhibit spatial locality , MM </a:t>
            </a:r>
            <a:r>
              <a:rPr lang="en-US" dirty="0" smtClean="0"/>
              <a:t>- </a:t>
            </a:r>
            <a:r>
              <a:rPr lang="en-US" dirty="0"/>
              <a:t>main memory, MP </a:t>
            </a:r>
            <a:r>
              <a:rPr lang="en-US" dirty="0" smtClean="0"/>
              <a:t>- </a:t>
            </a:r>
            <a:r>
              <a:rPr lang="en-US" dirty="0"/>
              <a:t>multiplexer.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2" y="1766887"/>
            <a:ext cx="3216279" cy="333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60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Multiprocessor Compiler-Not-assisted</a:t>
            </a:r>
            <a:br>
              <a:rPr lang="en-US" dirty="0" smtClean="0"/>
            </a:br>
            <a:r>
              <a:rPr lang="en-US" dirty="0" smtClean="0"/>
              <a:t>(GMN)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07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Split Data Cache </a:t>
            </a:r>
            <a:br>
              <a:rPr lang="en-US" dirty="0" smtClean="0"/>
            </a:br>
            <a:r>
              <a:rPr lang="en-US" dirty="0" smtClean="0"/>
              <a:t>in Multiprocessor System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Caches system for SMP environment</a:t>
            </a:r>
          </a:p>
          <a:p>
            <a:r>
              <a:rPr lang="en-US" dirty="0" smtClean="0"/>
              <a:t>Snoop based coherence protocol</a:t>
            </a:r>
          </a:p>
          <a:p>
            <a:r>
              <a:rPr lang="en-US" dirty="0" smtClean="0"/>
              <a:t>Smaller and less power hungry </a:t>
            </a:r>
            <a:br>
              <a:rPr lang="en-US" dirty="0" smtClean="0"/>
            </a:br>
            <a:r>
              <a:rPr lang="en-US" dirty="0" smtClean="0"/>
              <a:t>than convention cache system</a:t>
            </a:r>
          </a:p>
          <a:p>
            <a:r>
              <a:rPr lang="en-US" dirty="0" smtClean="0"/>
              <a:t>Better performance compared to conventional cache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65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The basic idea</a:t>
            </a:r>
          </a:p>
          <a:p>
            <a:r>
              <a:rPr lang="en-US" dirty="0" smtClean="0"/>
              <a:t>Terminology</a:t>
            </a:r>
          </a:p>
          <a:p>
            <a:r>
              <a:rPr lang="en-US" dirty="0" smtClean="0"/>
              <a:t>Proposed classification</a:t>
            </a:r>
          </a:p>
          <a:p>
            <a:r>
              <a:rPr lang="en-US" dirty="0" smtClean="0"/>
              <a:t>Existing solutions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5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Split Data Cache </a:t>
            </a:r>
            <a:br>
              <a:rPr lang="en-US" dirty="0"/>
            </a:br>
            <a:r>
              <a:rPr lang="en-US" dirty="0"/>
              <a:t>in Multiprocessor </a:t>
            </a:r>
            <a:r>
              <a:rPr lang="en-US" dirty="0" smtClean="0"/>
              <a:t>System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Split Data Cache system in Multiprocessor system.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BUS – system bus; CPU – central processing unit;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 </a:t>
            </a:r>
            <a:r>
              <a:rPr lang="en-US" dirty="0"/>
              <a:t>– spatial sub-cache with prefetching mechanism; TC L1 and TC </a:t>
            </a:r>
            <a:r>
              <a:rPr lang="en-US" dirty="0" smtClean="0"/>
              <a:t>L2 – </a:t>
            </a:r>
            <a:r>
              <a:rPr lang="en-US" dirty="0"/>
              <a:t>the first and second level of the temporal sub-cache; TAG – unit for dynamic tagging/retagging data; SNOOP – snoop controller for cache coherence protocol.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188" y="1585913"/>
            <a:ext cx="3209625" cy="359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553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Multiprocessor Compiler-assisted</a:t>
            </a:r>
            <a:br>
              <a:rPr lang="en-US" dirty="0" smtClean="0"/>
            </a:br>
            <a:r>
              <a:rPr lang="en-US" dirty="0" smtClean="0"/>
              <a:t>(GMC)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18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GMC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GMC class does not include </a:t>
            </a:r>
            <a:br>
              <a:rPr lang="en-US" dirty="0" smtClean="0"/>
            </a:br>
            <a:r>
              <a:rPr lang="en-US" dirty="0" smtClean="0"/>
              <a:t>a known implementation</a:t>
            </a:r>
          </a:p>
          <a:p>
            <a:r>
              <a:rPr lang="en-US" dirty="0" smtClean="0"/>
              <a:t>GMC class represents </a:t>
            </a:r>
            <a:br>
              <a:rPr lang="en-US" dirty="0" smtClean="0"/>
            </a:br>
            <a:r>
              <a:rPr lang="en-US" dirty="0" smtClean="0"/>
              <a:t>a potentially fruitful research target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8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Uniprocessor compiler-not-assisted</a:t>
            </a:r>
            <a:br>
              <a:rPr lang="en-US" dirty="0" smtClean="0"/>
            </a:br>
            <a:r>
              <a:rPr lang="en-US" dirty="0" smtClean="0"/>
              <a:t>(SUN)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94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Reconfigurable </a:t>
            </a:r>
            <a:br>
              <a:rPr lang="en-US" dirty="0" smtClean="0"/>
            </a:br>
            <a:r>
              <a:rPr lang="en-US" dirty="0" smtClean="0"/>
              <a:t>Split Data Cache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Attempt to utilize a cache system </a:t>
            </a:r>
            <a:br>
              <a:rPr lang="en-US" sz="2600" dirty="0" smtClean="0"/>
            </a:br>
            <a:r>
              <a:rPr lang="en-US" sz="2600" dirty="0" smtClean="0"/>
              <a:t>for purposes other than conventional caching</a:t>
            </a:r>
          </a:p>
          <a:p>
            <a:r>
              <a:rPr lang="en-US" sz="2800" dirty="0" smtClean="0"/>
              <a:t>The unused cache part can be turned off</a:t>
            </a:r>
          </a:p>
          <a:p>
            <a:r>
              <a:rPr lang="en-US" dirty="0" smtClean="0"/>
              <a:t>Adaptable to different types of applications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Reconfigurable </a:t>
            </a:r>
            <a:br>
              <a:rPr lang="en-US" dirty="0"/>
            </a:br>
            <a:r>
              <a:rPr lang="en-US" dirty="0"/>
              <a:t>Split Data </a:t>
            </a:r>
            <a:r>
              <a:rPr lang="en-US" dirty="0" smtClean="0"/>
              <a:t>Cache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Reconfigurable Split Data Cache.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AC – array cache, SC – scalar cache, VC – victim cache, CSR – cache status register, X – unit for determining data-type, L2 – second level cache, MP – multiplexer.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958" y="1447800"/>
            <a:ext cx="3302084" cy="3799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986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uniprocessor Compiler-assisted</a:t>
            </a:r>
            <a:br>
              <a:rPr lang="en-US" dirty="0" smtClean="0"/>
            </a:br>
            <a:r>
              <a:rPr lang="en-US" dirty="0" smtClean="0"/>
              <a:t>(SUC)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6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Data-type Dependent Cache for MPEG Application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Exploits 2D spatial locality</a:t>
            </a:r>
          </a:p>
          <a:p>
            <a:r>
              <a:rPr lang="en-US" dirty="0" smtClean="0"/>
              <a:t>Unified cached</a:t>
            </a:r>
          </a:p>
          <a:p>
            <a:r>
              <a:rPr lang="en-US" dirty="0" smtClean="0"/>
              <a:t>Different prefetching algorithms </a:t>
            </a:r>
            <a:br>
              <a:rPr lang="en-US" dirty="0" smtClean="0"/>
            </a:br>
            <a:r>
              <a:rPr lang="en-US" dirty="0" smtClean="0"/>
              <a:t>based on data locality</a:t>
            </a:r>
          </a:p>
          <a:p>
            <a:r>
              <a:rPr lang="en-US" dirty="0" smtClean="0"/>
              <a:t>Power consumption and size </a:t>
            </a:r>
            <a:br>
              <a:rPr lang="en-US" dirty="0" smtClean="0"/>
            </a:br>
            <a:r>
              <a:rPr lang="en-US" dirty="0" smtClean="0"/>
              <a:t>are not considered a limiting factor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7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Data-type Dependent Cache for MPEG </a:t>
            </a:r>
            <a:r>
              <a:rPr lang="en-US" dirty="0" smtClean="0"/>
              <a:t>Application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data-type dependent cache for MPEG applications.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UC – unified data cache; MT – memory table for image information; NA – unit for prefetching data by the Neighbor algorithm; OBLA - unit for prefetching data by the OBL algorithm; MM – main memory.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663" y="2057400"/>
            <a:ext cx="3876675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499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multiprocessor Compiler-not-assisted</a:t>
            </a:r>
            <a:br>
              <a:rPr lang="en-US" dirty="0" smtClean="0"/>
            </a:br>
            <a:r>
              <a:rPr lang="en-US" dirty="0" smtClean="0"/>
              <a:t>(SMN)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9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Disparity between processor and main memory continues to grow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800" dirty="0" smtClean="0"/>
              <a:t>Design of cache system has a major impact on the overall system performance</a:t>
            </a:r>
            <a:endParaRPr lang="en-US" sz="2800" dirty="0"/>
          </a:p>
        </p:txBody>
      </p:sp>
      <p:pic>
        <p:nvPicPr>
          <p:cNvPr id="5" name="Picture 4" descr="power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438400"/>
            <a:ext cx="3681680" cy="206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49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Texas Solution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Locality determined based on data type</a:t>
            </a:r>
          </a:p>
          <a:p>
            <a:r>
              <a:rPr lang="en-US" sz="3100" dirty="0" smtClean="0"/>
              <a:t>FIFO buffer for avoiding cache pollution</a:t>
            </a:r>
          </a:p>
          <a:p>
            <a:r>
              <a:rPr lang="en-US" dirty="0" smtClean="0"/>
              <a:t>First level cache</a:t>
            </a:r>
          </a:p>
          <a:p>
            <a:r>
              <a:rPr lang="en-US" dirty="0" smtClean="0"/>
              <a:t>Second level conventional cache </a:t>
            </a:r>
            <a:br>
              <a:rPr lang="en-US" dirty="0" smtClean="0"/>
            </a:br>
            <a:r>
              <a:rPr lang="en-US" dirty="0" smtClean="0"/>
              <a:t>with a snoop protocol</a:t>
            </a:r>
          </a:p>
          <a:p>
            <a:r>
              <a:rPr lang="en-US" dirty="0" smtClean="0"/>
              <a:t>Smaller size and power consumption </a:t>
            </a:r>
            <a:br>
              <a:rPr lang="en-US" dirty="0" smtClean="0"/>
            </a:br>
            <a:r>
              <a:rPr lang="en-US" dirty="0" smtClean="0"/>
              <a:t>than conventional cache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1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Texas </a:t>
            </a:r>
            <a:r>
              <a:rPr lang="en-US" dirty="0" smtClean="0"/>
              <a:t>Solution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Texas solution cache.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AC – array cache; SC – scalar cache; FB– FIFO buffer; X – unit for determining data-type; L2 – second level cache; MP – multiplexer.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863" y="1652587"/>
            <a:ext cx="3216275" cy="3530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62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Multiprocessor Compiler-assisted</a:t>
            </a:r>
            <a:br>
              <a:rPr lang="en-US" dirty="0" smtClean="0"/>
            </a:br>
            <a:r>
              <a:rPr lang="en-US" dirty="0" smtClean="0"/>
              <a:t>(SMC)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3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Time-Predictable </a:t>
            </a:r>
            <a:br>
              <a:rPr lang="en-US" dirty="0" smtClean="0"/>
            </a:br>
            <a:r>
              <a:rPr lang="en-US" dirty="0" smtClean="0"/>
              <a:t>Data Cache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for multiprocessor system, </a:t>
            </a:r>
            <a:br>
              <a:rPr lang="en-US" dirty="0" smtClean="0"/>
            </a:br>
            <a:r>
              <a:rPr lang="en-US" dirty="0" smtClean="0"/>
              <a:t>based on JOP cores</a:t>
            </a:r>
          </a:p>
          <a:p>
            <a:r>
              <a:rPr lang="en-US" dirty="0" smtClean="0"/>
              <a:t>Adapted for real-time analysis</a:t>
            </a:r>
          </a:p>
          <a:p>
            <a:r>
              <a:rPr lang="en-US" sz="2700" dirty="0" smtClean="0"/>
              <a:t>Compiler choses where will data be cached, </a:t>
            </a:r>
            <a:br>
              <a:rPr lang="en-US" sz="2700" dirty="0" smtClean="0"/>
            </a:br>
            <a:r>
              <a:rPr lang="en-US" sz="2700" dirty="0" smtClean="0"/>
              <a:t>based on the type of data</a:t>
            </a:r>
          </a:p>
          <a:p>
            <a:r>
              <a:rPr lang="en-US" dirty="0" smtClean="0"/>
              <a:t>Complexity and power are reduced,</a:t>
            </a:r>
            <a:br>
              <a:rPr lang="en-US" dirty="0" smtClean="0"/>
            </a:br>
            <a:r>
              <a:rPr lang="en-US" dirty="0" smtClean="0"/>
              <a:t>compared to conventional approach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1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Time-Predictable </a:t>
            </a:r>
            <a:br>
              <a:rPr lang="en-US" dirty="0"/>
            </a:br>
            <a:r>
              <a:rPr lang="en-US" dirty="0"/>
              <a:t>Data </a:t>
            </a:r>
            <a:r>
              <a:rPr lang="en-US" dirty="0" smtClean="0"/>
              <a:t>Cache (2)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19200" y="51054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Time-Predictable data cache.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MM – main memory; JOP – Java processor;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MP </a:t>
            </a:r>
            <a:r>
              <a:rPr lang="en-US" dirty="0"/>
              <a:t>– multiplexer; LRU – fully associative sub-cache system with LRU replacement; DM – direct mapped sub-cache system;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DAT </a:t>
            </a:r>
            <a:r>
              <a:rPr lang="en-US" dirty="0"/>
              <a:t>– unit for determining data memory access type.</a:t>
            </a: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625" y="1924051"/>
            <a:ext cx="3410751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59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 smtClean="0"/>
              <a:t>Different solutions for different applications</a:t>
            </a:r>
          </a:p>
          <a:p>
            <a:r>
              <a:rPr lang="en-US" dirty="0" smtClean="0"/>
              <a:t>Less power and  less space, </a:t>
            </a:r>
            <a:br>
              <a:rPr lang="en-US" dirty="0" smtClean="0"/>
            </a:br>
            <a:r>
              <a:rPr lang="en-US" dirty="0" smtClean="0"/>
              <a:t>while retaining same performance</a:t>
            </a:r>
          </a:p>
          <a:p>
            <a:r>
              <a:rPr lang="en-US" dirty="0" smtClean="0"/>
              <a:t>Better cache utilization</a:t>
            </a:r>
          </a:p>
          <a:p>
            <a:r>
              <a:rPr lang="en-US" sz="2600" dirty="0" smtClean="0"/>
              <a:t>Cache technique for new memory architectures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1642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32560" y="2057400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Thank You!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2208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32560" y="1423416"/>
            <a:ext cx="7406640" cy="1472184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32560" y="3429000"/>
            <a:ext cx="7406640" cy="1752600"/>
          </a:xfrm>
        </p:spPr>
        <p:txBody>
          <a:bodyPr/>
          <a:lstStyle/>
          <a:p>
            <a:pPr algn="ctr"/>
            <a:r>
              <a:rPr lang="en-US" dirty="0" smtClean="0"/>
              <a:t>vm@etf.bg.ac.rs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2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data get cached differently:</a:t>
            </a:r>
          </a:p>
          <a:p>
            <a:pPr lvl="1"/>
            <a:r>
              <a:rPr lang="en-US" dirty="0" smtClean="0"/>
              <a:t>Use several cache sub-systems</a:t>
            </a:r>
          </a:p>
          <a:p>
            <a:pPr lvl="1"/>
            <a:r>
              <a:rPr lang="en-US" dirty="0" smtClean="0"/>
              <a:t>Use several </a:t>
            </a:r>
            <a:r>
              <a:rPr lang="en-US" dirty="0" err="1" smtClean="0"/>
              <a:t>prefeching</a:t>
            </a:r>
            <a:r>
              <a:rPr lang="en-US" dirty="0" smtClean="0"/>
              <a:t> strategies</a:t>
            </a:r>
          </a:p>
          <a:p>
            <a:pPr lvl="1"/>
            <a:r>
              <a:rPr lang="en-US" dirty="0" smtClean="0"/>
              <a:t>Use several replacement strategies</a:t>
            </a:r>
          </a:p>
          <a:p>
            <a:r>
              <a:rPr lang="en-US" dirty="0" smtClean="0"/>
              <a:t>One criterion - data locality:</a:t>
            </a:r>
          </a:p>
          <a:p>
            <a:pPr lvl="1"/>
            <a:r>
              <a:rPr lang="en-US" dirty="0" smtClean="0"/>
              <a:t>Temporal</a:t>
            </a:r>
          </a:p>
          <a:p>
            <a:pPr lvl="1"/>
            <a:r>
              <a:rPr lang="en-US" dirty="0" smtClean="0"/>
              <a:t>Spatial</a:t>
            </a:r>
          </a:p>
          <a:p>
            <a:pPr lvl="1"/>
            <a:r>
              <a:rPr lang="en-US" dirty="0" smtClean="0"/>
              <a:t>None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Locality prediction table (LPT)</a:t>
            </a:r>
          </a:p>
          <a:p>
            <a:r>
              <a:rPr lang="en-US" dirty="0" smtClean="0"/>
              <a:t>2D spatial locality</a:t>
            </a:r>
          </a:p>
          <a:p>
            <a:r>
              <a:rPr lang="en-US" dirty="0" err="1" smtClean="0"/>
              <a:t>Prefetching</a:t>
            </a:r>
            <a:r>
              <a:rPr lang="en-US" dirty="0" smtClean="0"/>
              <a:t> algorithms</a:t>
            </a:r>
          </a:p>
          <a:p>
            <a:pPr lvl="1"/>
            <a:r>
              <a:rPr lang="en-US" dirty="0" smtClean="0"/>
              <a:t>Neighboring</a:t>
            </a:r>
          </a:p>
          <a:p>
            <a:pPr lvl="1"/>
            <a:r>
              <a:rPr lang="en-US" dirty="0" smtClean="0"/>
              <a:t>OBL</a:t>
            </a:r>
          </a:p>
          <a:p>
            <a:r>
              <a:rPr lang="en-US" dirty="0" smtClean="0"/>
              <a:t>Java processor (JOP)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classification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Classification criteria:</a:t>
            </a:r>
          </a:p>
          <a:p>
            <a:pPr lvl="1"/>
            <a:r>
              <a:rPr lang="en-US" sz="2600" dirty="0" smtClean="0"/>
              <a:t>General vs. Special-Purpose</a:t>
            </a:r>
          </a:p>
          <a:p>
            <a:pPr lvl="1"/>
            <a:r>
              <a:rPr lang="en-US" sz="2600" dirty="0" smtClean="0"/>
              <a:t>Uniprocessor vs. Multiprocessor</a:t>
            </a:r>
          </a:p>
          <a:p>
            <a:pPr lvl="1"/>
            <a:r>
              <a:rPr lang="en-US" sz="2600" dirty="0" smtClean="0"/>
              <a:t>Compiler-Assisted vs. Compiler-Not-Assisted</a:t>
            </a:r>
          </a:p>
          <a:p>
            <a:r>
              <a:rPr lang="en-US" sz="2400" dirty="0" smtClean="0"/>
              <a:t>Choice of classification relies</a:t>
            </a:r>
            <a:br>
              <a:rPr lang="en-US" sz="2400" dirty="0" smtClean="0"/>
            </a:br>
            <a:r>
              <a:rPr lang="en-US" sz="2400" dirty="0" smtClean="0"/>
              <a:t>on the possibility to classify all existing systems into the appropriate non-overlapping subset of systems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010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classification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Successive application of the chosen criteria generates a classification tree</a:t>
            </a:r>
          </a:p>
          <a:p>
            <a:r>
              <a:rPr lang="en-US" dirty="0" smtClean="0"/>
              <a:t>Three binary criteria equals 8 classes</a:t>
            </a:r>
          </a:p>
          <a:p>
            <a:pPr lvl="1"/>
            <a:r>
              <a:rPr lang="en-US" dirty="0" smtClean="0"/>
              <a:t>Seven classes include examples</a:t>
            </a:r>
            <a:br>
              <a:rPr lang="en-US" dirty="0" smtClean="0"/>
            </a:br>
            <a:r>
              <a:rPr lang="en-US" dirty="0" smtClean="0"/>
              <a:t>from open literature</a:t>
            </a:r>
          </a:p>
          <a:p>
            <a:pPr lvl="1"/>
            <a:r>
              <a:rPr lang="en-US" dirty="0" smtClean="0"/>
              <a:t>Only one class does not include</a:t>
            </a:r>
            <a:br>
              <a:rPr lang="en-US" dirty="0" smtClean="0"/>
            </a:br>
            <a:r>
              <a:rPr lang="en-US" dirty="0" smtClean="0"/>
              <a:t>known implementations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953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classification (3)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68" y="1828800"/>
            <a:ext cx="6696665" cy="2384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19200" y="4419600"/>
            <a:ext cx="670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classification three of Dual Data Cache systems.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Legend</a:t>
            </a:r>
            <a:r>
              <a:rPr lang="en-US" dirty="0"/>
              <a:t>: G/S – general vs. special purpose; U/M – uniprocessor vs. multiprocessor; C/N - compiler assisted vs. hardware;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GUC</a:t>
            </a:r>
            <a:r>
              <a:rPr lang="en-US" dirty="0"/>
              <a:t>, GUN, GMC, GMN, SUC, SUN, SMC, SMN – abbreviation for eight classes of DDC. </a:t>
            </a:r>
          </a:p>
        </p:txBody>
      </p:sp>
    </p:spTree>
    <p:extLst>
      <p:ext uri="{BB962C8B-B14F-4D97-AF65-F5344CB8AC3E}">
        <p14:creationId xmlns:p14="http://schemas.microsoft.com/office/powerpoint/2010/main" val="409382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solutions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0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354</TotalTime>
  <Words>417</Words>
  <Application>Microsoft Office PowerPoint</Application>
  <PresentationFormat>On-screen Show (4:3)</PresentationFormat>
  <Paragraphs>127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Solstice</vt:lpstr>
      <vt:lpstr>Dual Data Cache</vt:lpstr>
      <vt:lpstr>Content</vt:lpstr>
      <vt:lpstr>Introduction</vt:lpstr>
      <vt:lpstr>The basic idea</vt:lpstr>
      <vt:lpstr>Terminology</vt:lpstr>
      <vt:lpstr>Proposed classification (1)</vt:lpstr>
      <vt:lpstr>Proposed classification (2)</vt:lpstr>
      <vt:lpstr>Proposed classification (3)</vt:lpstr>
      <vt:lpstr>Existing solutions</vt:lpstr>
      <vt:lpstr>General Uniprocessor Compiler-Not-assisted (GUN)</vt:lpstr>
      <vt:lpstr>The Dual Data Cache (1)</vt:lpstr>
      <vt:lpstr>The Dual Data Cache (2)</vt:lpstr>
      <vt:lpstr>The Split Temporal/Spatial  Data Cache (1)</vt:lpstr>
      <vt:lpstr>The Split Temporal/Spatial  Data Cache (2)</vt:lpstr>
      <vt:lpstr>General Uniprocessor Compiler-assisted (GUC)</vt:lpstr>
      <vt:lpstr>The Northwestern Solution (1)</vt:lpstr>
      <vt:lpstr>The Northwestern Solution (2)</vt:lpstr>
      <vt:lpstr>General Multiprocessor Compiler-Not-assisted (GMN)</vt:lpstr>
      <vt:lpstr>The Split Data Cache  in Multiprocessor System (1)</vt:lpstr>
      <vt:lpstr>The Split Data Cache  in Multiprocessor System (2)</vt:lpstr>
      <vt:lpstr>General Multiprocessor Compiler-assisted (GMC)</vt:lpstr>
      <vt:lpstr>GMC</vt:lpstr>
      <vt:lpstr>Special Uniprocessor compiler-not-assisted (SUN)</vt:lpstr>
      <vt:lpstr>The Reconfigurable  Split Data Cache (1)</vt:lpstr>
      <vt:lpstr>The Reconfigurable  Split Data Cache (2)</vt:lpstr>
      <vt:lpstr>Special uniprocessor Compiler-assisted (SUC)</vt:lpstr>
      <vt:lpstr>The Data-type Dependent Cache for MPEG Application (1)</vt:lpstr>
      <vt:lpstr>The Data-type Dependent Cache for MPEG Application (2)</vt:lpstr>
      <vt:lpstr>Special multiprocessor Compiler-not-assisted (SMN)</vt:lpstr>
      <vt:lpstr>The Texas Solution (1)</vt:lpstr>
      <vt:lpstr>The Texas Solution (2)</vt:lpstr>
      <vt:lpstr>Special Multiprocessor Compiler-assisted (SMC)</vt:lpstr>
      <vt:lpstr>The Time-Predictable  Data Cache (1)</vt:lpstr>
      <vt:lpstr>The Time-Predictable  Data Cache (2)</vt:lpstr>
      <vt:lpstr>Conclusion</vt:lpstr>
      <vt:lpstr>Thank You!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Data Cache</dc:title>
  <dc:creator>Sule</dc:creator>
  <cp:lastModifiedBy>Sule</cp:lastModifiedBy>
  <cp:revision>36</cp:revision>
  <dcterms:created xsi:type="dcterms:W3CDTF">2006-08-16T00:00:00Z</dcterms:created>
  <dcterms:modified xsi:type="dcterms:W3CDTF">2012-05-21T14:20:20Z</dcterms:modified>
</cp:coreProperties>
</file>